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3" r:id="rId3"/>
    <p:sldId id="294" r:id="rId4"/>
    <p:sldId id="281" r:id="rId5"/>
    <p:sldId id="295" r:id="rId6"/>
    <p:sldId id="272" r:id="rId7"/>
    <p:sldId id="264" r:id="rId8"/>
    <p:sldId id="291" r:id="rId9"/>
    <p:sldId id="269" r:id="rId10"/>
    <p:sldId id="279" r:id="rId11"/>
    <p:sldId id="270" r:id="rId12"/>
    <p:sldId id="280" r:id="rId13"/>
    <p:sldId id="282" r:id="rId14"/>
    <p:sldId id="266" r:id="rId15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34" autoAdjust="0"/>
    <p:restoredTop sz="94660"/>
  </p:normalViewPr>
  <p:slideViewPr>
    <p:cSldViewPr snapToGrid="0">
      <p:cViewPr varScale="1">
        <p:scale>
          <a:sx n="52" d="100"/>
          <a:sy n="52" d="100"/>
        </p:scale>
        <p:origin x="72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D2585-FF38-5FEE-9307-6D1FB25AEC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D65BD6-9BEC-A0FC-1333-3294BB789B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478494-825E-2F4F-B34D-7E2EACAE8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967CF-F60E-4AB1-A681-61C7CC8DF3F2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159907-C5A1-6996-35C0-C6ED31031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E6A82C-B0EE-E171-21F7-937AD7336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609F4-A104-433F-ADC8-40817A0752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431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7EDF8-6D36-1B4C-4F12-4B8885942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89DE71-2C24-881D-27CF-56CCCBD0DD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12D7BA-DE5E-8247-2AF2-C67ABF472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967CF-F60E-4AB1-A681-61C7CC8DF3F2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64A33A-3ED3-78D9-F785-37878B45B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B7F05C-66B5-9DBB-3409-AFA3B9CE9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609F4-A104-433F-ADC8-40817A0752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501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79F549-46A7-BC81-0D80-98F865AC2E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B0C8D7-3F02-E7B9-51E8-E53FFFDE39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3765DC-800C-931A-1CF7-592943EA1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967CF-F60E-4AB1-A681-61C7CC8DF3F2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814492-4191-ED58-B701-42F2BCB68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55E1D0-EE3C-4797-489A-EA4EEF522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609F4-A104-433F-ADC8-40817A0752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5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7009C-C13E-D119-8E64-2D026D42F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F21FC-2471-133A-56A0-E797D9A800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06D3D4-5DB6-D95F-FDCA-B6056827A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967CF-F60E-4AB1-A681-61C7CC8DF3F2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EDDE0B-5A74-C9AC-595D-3BF2DE8AC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03C0DA-6A31-09B4-7842-80E691B91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609F4-A104-433F-ADC8-40817A0752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673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D6615-3C2F-5FDC-C6C3-98A104EAB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846A40-6505-1FCE-9472-CC6E2A000F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780DB7-81DB-00CC-CE93-74D0B83D7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967CF-F60E-4AB1-A681-61C7CC8DF3F2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0C86CD-9D06-826D-A843-D31A558A3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38DAB5-3F21-60C4-3AA2-8A3CF4FA4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609F4-A104-433F-ADC8-40817A0752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856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51412-2EF5-82B1-B06C-06AF4A454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751D74-8EE6-6A45-8C5D-8EA1D418A1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CB8F4F-4246-F76B-73AA-0657825202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36BFB7-E305-D0B9-DDBC-9132A11BB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967CF-F60E-4AB1-A681-61C7CC8DF3F2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53EE59-4AAF-CA3F-71A8-8B4B47E26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393735-A3C3-EAC7-04F3-456DD4A33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609F4-A104-433F-ADC8-40817A0752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551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69267-243A-63DC-D8D1-4F25DB0FE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FB968C-E26D-BE70-2E8F-F41224F486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EB923C-B4B5-CBA4-2741-0DCC4803EB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FF053A-828C-38FF-AFA8-BD0EE80636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40A5E8-5649-079C-0C3E-C1B15FE640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9ECAB2E-B6FD-DC83-A6BF-D32DAB516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967CF-F60E-4AB1-A681-61C7CC8DF3F2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3F5680-409D-A7F2-BD9D-698D2440F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97A64A-3764-1109-B430-C429F4361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609F4-A104-433F-ADC8-40817A0752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969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12AE4-5CFF-32BF-B3A3-54B756E0A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4810B0-570F-C521-675D-C42CCB78C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967CF-F60E-4AB1-A681-61C7CC8DF3F2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5FD541-8EAC-6637-4F79-9631BF2AF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75A580-9EB6-D7CC-6EFD-1E1A5F183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609F4-A104-433F-ADC8-40817A0752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787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FA68F6-AA78-614A-8529-2E4B769A8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967CF-F60E-4AB1-A681-61C7CC8DF3F2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463BB0-E8A6-8616-57F5-8085224DB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78C617-2231-9516-5B4C-5A4F9C004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609F4-A104-433F-ADC8-40817A0752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98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8B800-B852-0E06-33DF-45BB45EB9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1FD3D5-B9CF-DA03-26AC-2CA1C37FAA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636FAD-DA40-DA47-9EE3-366D00A598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BF3372-5224-6839-D8B6-858712B7C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967CF-F60E-4AB1-A681-61C7CC8DF3F2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8B7A30-9E73-E3A2-2207-2CF00D5A5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85FDB6-18E8-374A-3C58-60990FC16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609F4-A104-433F-ADC8-40817A0752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004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49948-34D4-6803-14ED-4FA571629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18FFAF-A89E-269F-E9A3-A5A17E8FE1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7E97B7-EB6E-8769-0AC8-65090A90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EC761F-8ED9-9BCC-2496-C2199AB55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967CF-F60E-4AB1-A681-61C7CC8DF3F2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EB6BAF-A832-4840-8E0C-18AF8508C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135F9E-A2FB-8E61-1E09-DEA8CC292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609F4-A104-433F-ADC8-40817A0752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677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E8D43C-752E-5943-1A5C-2E049A8C4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467FEB-CA68-B805-4F05-C6CE04062A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B0C218-A25E-A389-4595-C389D02E93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967CF-F60E-4AB1-A681-61C7CC8DF3F2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5A16E3-5E1C-3F26-81FF-977D3BFECC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F807BC-87A3-A8E0-BA11-1B3000D47E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8609F4-A104-433F-ADC8-40817A0752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032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cmanderson@ecjlaw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in a suit and tie&#10;&#10;Description automatically generated">
            <a:extLst>
              <a:ext uri="{FF2B5EF4-FFF2-40B4-BE49-F238E27FC236}">
                <a16:creationId xmlns:a16="http://schemas.microsoft.com/office/drawing/2014/main" id="{E69234C0-4983-D9A4-A39B-E91B299AE6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625" y="2652712"/>
            <a:ext cx="2952750" cy="155257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4136DDB9-3B09-6765-B6B1-D3821798C7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" name="Picture 13" descr="A board game with a person's face and dice&#10;&#10;Description automatically generated">
            <a:extLst>
              <a:ext uri="{FF2B5EF4-FFF2-40B4-BE49-F238E27FC236}">
                <a16:creationId xmlns:a16="http://schemas.microsoft.com/office/drawing/2014/main" id="{2B04E362-A151-87C3-DA8C-93DA60F220D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787"/>
            <a:ext cx="12192000" cy="6858000"/>
          </a:xfrm>
          <a:prstGeom prst="rect">
            <a:avLst/>
          </a:prstGeom>
          <a:effectLst>
            <a:reflection endPos="0" dist="50800" dir="5400000" sy="-100000" algn="bl" rotWithShape="0"/>
          </a:effectLst>
        </p:spPr>
      </p:pic>
      <p:sp>
        <p:nvSpPr>
          <p:cNvPr id="16" name="Subtitle 15">
            <a:extLst>
              <a:ext uri="{FF2B5EF4-FFF2-40B4-BE49-F238E27FC236}">
                <a16:creationId xmlns:a16="http://schemas.microsoft.com/office/drawing/2014/main" id="{FFCBDAF4-EC2C-64EF-7BCF-4201065097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7688" y="5748179"/>
            <a:ext cx="3071190" cy="939439"/>
          </a:xfrm>
        </p:spPr>
        <p:txBody>
          <a:bodyPr>
            <a:normAutofit lnSpcReduction="10000"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Garamond" panose="02020404030301010803" pitchFamily="18" charset="0"/>
              </a:rPr>
              <a:t>GCG Dealmaker’s Meeting</a:t>
            </a:r>
          </a:p>
          <a:p>
            <a:r>
              <a:rPr lang="en-US" sz="1600" b="1" dirty="0">
                <a:solidFill>
                  <a:srgbClr val="FF0000"/>
                </a:solidFill>
                <a:latin typeface="Garamond" panose="02020404030301010803" pitchFamily="18" charset="0"/>
              </a:rPr>
              <a:t>Tokyo, Japan.  </a:t>
            </a:r>
          </a:p>
          <a:p>
            <a:r>
              <a:rPr lang="en-US" sz="1600" b="1" dirty="0">
                <a:solidFill>
                  <a:srgbClr val="FF0000"/>
                </a:solidFill>
                <a:latin typeface="Garamond" panose="02020404030301010803" pitchFamily="18" charset="0"/>
              </a:rPr>
              <a:t>November 9, 2024.</a:t>
            </a:r>
          </a:p>
          <a:p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2D9149A-A893-3B72-22AE-9C87A63F1B6D}"/>
              </a:ext>
            </a:extLst>
          </p:cNvPr>
          <p:cNvSpPr txBox="1"/>
          <p:nvPr/>
        </p:nvSpPr>
        <p:spPr>
          <a:xfrm>
            <a:off x="1017639" y="3082542"/>
            <a:ext cx="10353367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Garamond" panose="02020404030301010803" pitchFamily="18" charset="0"/>
              </a:rPr>
              <a:t>Trump 2.0</a:t>
            </a:r>
          </a:p>
          <a:p>
            <a:pPr algn="ctr"/>
            <a:r>
              <a:rPr lang="en-US" sz="6000" b="1" i="1" dirty="0">
                <a:solidFill>
                  <a:srgbClr val="FF0000"/>
                </a:solidFill>
                <a:latin typeface="Garamond" panose="02020404030301010803" pitchFamily="18" charset="0"/>
              </a:rPr>
              <a:t>“The Future </a:t>
            </a:r>
            <a:r>
              <a:rPr lang="en-US" sz="6000" b="1" i="1" dirty="0" err="1">
                <a:solidFill>
                  <a:srgbClr val="FF0000"/>
                </a:solidFill>
                <a:latin typeface="Garamond" panose="02020404030301010803" pitchFamily="18" charset="0"/>
              </a:rPr>
              <a:t>Ain’t</a:t>
            </a:r>
            <a:r>
              <a:rPr lang="en-US" sz="6000" b="1" i="1" dirty="0">
                <a:solidFill>
                  <a:srgbClr val="FF0000"/>
                </a:solidFill>
                <a:latin typeface="Garamond" panose="02020404030301010803" pitchFamily="18" charset="0"/>
              </a:rPr>
              <a:t> What It Used to Be” </a:t>
            </a:r>
          </a:p>
          <a:p>
            <a:pPr algn="ctr"/>
            <a:endParaRPr lang="en-US" sz="2400" b="1" dirty="0">
              <a:latin typeface="Garamond" panose="02020404030301010803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7C7CB3-8221-7610-D410-A48E01458696}"/>
              </a:ext>
            </a:extLst>
          </p:cNvPr>
          <p:cNvSpPr txBox="1"/>
          <p:nvPr/>
        </p:nvSpPr>
        <p:spPr>
          <a:xfrm>
            <a:off x="8584924" y="5713392"/>
            <a:ext cx="617716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  <a:latin typeface="Garamond" panose="02020404030301010803" pitchFamily="18" charset="0"/>
              </a:rPr>
              <a:t>Chris Manderson</a:t>
            </a:r>
          </a:p>
          <a:p>
            <a:r>
              <a:rPr lang="en-US" b="1" dirty="0">
                <a:solidFill>
                  <a:srgbClr val="FF0000"/>
                </a:solidFill>
                <a:latin typeface="Garamond" panose="02020404030301010803" pitchFamily="18" charset="0"/>
              </a:rPr>
              <a:t>Ervin Cohen &amp; Jessup LLP</a:t>
            </a:r>
          </a:p>
          <a:p>
            <a:r>
              <a:rPr lang="en-US" sz="1800" b="1" dirty="0">
                <a:solidFill>
                  <a:srgbClr val="FF0000"/>
                </a:solidFill>
                <a:latin typeface="Garamond" panose="02020404030301010803" pitchFamily="18" charset="0"/>
              </a:rPr>
              <a:t>Beverly Hills, California</a:t>
            </a:r>
          </a:p>
        </p:txBody>
      </p:sp>
    </p:spTree>
    <p:extLst>
      <p:ext uri="{BB962C8B-B14F-4D97-AF65-F5344CB8AC3E}">
        <p14:creationId xmlns:p14="http://schemas.microsoft.com/office/powerpoint/2010/main" val="7440104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80701C5-7741-A8B9-62A1-6D17C1D7B2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688"/>
          <a:stretch/>
        </p:blipFill>
        <p:spPr>
          <a:xfrm>
            <a:off x="2285690" y="10"/>
            <a:ext cx="9669642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C4EB8F-9E2B-E337-A1E5-CF6E325B6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661262" cy="159641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Garamond" panose="02020404030301010803" pitchFamily="18" charset="0"/>
              </a:rPr>
              <a:t>Impact on Environmental, Social, and Governance (ESG) Standards</a:t>
            </a:r>
            <a:br>
              <a:rPr lang="en-US" b="1" dirty="0">
                <a:latin typeface="Garamond" panose="02020404030301010803" pitchFamily="18" charset="0"/>
              </a:rPr>
            </a:br>
            <a:r>
              <a:rPr lang="en-US" sz="2200" b="1" i="1" dirty="0">
                <a:latin typeface="Garamond" panose="02020404030301010803" pitchFamily="18" charset="0"/>
              </a:rPr>
              <a:t>”I'm not going to buy my kids an encyclopedia. Let them walk to school like I did.”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2C063A-20BF-531F-4CF1-918E3B447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821" y="2197509"/>
            <a:ext cx="10047641" cy="39794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Garamond" panose="02020404030301010803" pitchFamily="18" charset="0"/>
              </a:rPr>
              <a:t>o	Reduced focus on </a:t>
            </a:r>
            <a:r>
              <a:rPr lang="en-US" dirty="0" err="1">
                <a:latin typeface="Garamond" panose="02020404030301010803" pitchFamily="18" charset="0"/>
              </a:rPr>
              <a:t>ESG</a:t>
            </a:r>
            <a:r>
              <a:rPr lang="en-US" dirty="0">
                <a:latin typeface="Garamond" panose="02020404030301010803" pitchFamily="18" charset="0"/>
              </a:rPr>
              <a:t> mandates may lower M&amp;A costs in 	traditional energy, manufacturing.</a:t>
            </a:r>
          </a:p>
          <a:p>
            <a:pPr marL="0" indent="0">
              <a:buNone/>
            </a:pPr>
            <a:r>
              <a:rPr lang="en-US" dirty="0">
                <a:latin typeface="Garamond" panose="02020404030301010803" pitchFamily="18" charset="0"/>
              </a:rPr>
              <a:t>o	Potential rollback of SEC’s </a:t>
            </a:r>
            <a:r>
              <a:rPr lang="en-US" dirty="0" err="1">
                <a:latin typeface="Garamond" panose="02020404030301010803" pitchFamily="18" charset="0"/>
              </a:rPr>
              <a:t>ESG</a:t>
            </a:r>
            <a:r>
              <a:rPr lang="en-US" dirty="0">
                <a:latin typeface="Garamond" panose="02020404030301010803" pitchFamily="18" charset="0"/>
              </a:rPr>
              <a:t>-related disclosures, especially in 	energy and industrial sectors.</a:t>
            </a:r>
          </a:p>
          <a:p>
            <a:pPr marL="0" indent="0">
              <a:buNone/>
            </a:pPr>
            <a:r>
              <a:rPr lang="en-US" dirty="0">
                <a:latin typeface="Garamond" panose="02020404030301010803" pitchFamily="18" charset="0"/>
              </a:rPr>
              <a:t>o	Less regulatory pressure on carbon emissions, making U.S.-based 	fossil fuel mergers more attractive.  </a:t>
            </a:r>
          </a:p>
          <a:p>
            <a:pPr lvl="1"/>
            <a:r>
              <a:rPr lang="en-US" dirty="0">
                <a:latin typeface="Garamond" panose="02020404030301010803" pitchFamily="18" charset="0"/>
              </a:rPr>
              <a:t>	Could drive energy and supply chain M&amp;A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736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BFA417-23BF-11EB-FDE4-227190A7BE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688"/>
          <a:stretch/>
        </p:blipFill>
        <p:spPr>
          <a:xfrm>
            <a:off x="2519309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FBAE5C-E629-90CC-E4E8-8A473B6FBD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2228" y="571502"/>
            <a:ext cx="9275989" cy="844052"/>
          </a:xfrm>
          <a:noFill/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 pitchFamily="18" charset="0"/>
              </a:rPr>
              <a:t>Sector-Specific Impacts on M&amp;A</a:t>
            </a:r>
            <a:br>
              <a:rPr lang="en-US" sz="4000" b="1" dirty="0"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 pitchFamily="18" charset="0"/>
              </a:rPr>
            </a:br>
            <a:r>
              <a:rPr lang="en-US" sz="2200" b="1" i="1" dirty="0"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 pitchFamily="18" charset="0"/>
              </a:rPr>
              <a:t>“In baseball, you don't know nothing.”</a:t>
            </a:r>
            <a:endParaRPr lang="en-US" sz="2200" i="1" dirty="0">
              <a:latin typeface="Garamond" panose="02020404030301010803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6CD13F-17F8-4A26-387B-D35DC71FB0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9499" y="1769806"/>
            <a:ext cx="9148717" cy="4344747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2800" dirty="0">
                <a:latin typeface="Garamond" panose="02020404030301010803" pitchFamily="18" charset="0"/>
              </a:rPr>
              <a:t>o        Energy: Increased opportunities for mergers in fossil fuels 	due to deregulation.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Garamond" panose="02020404030301010803" pitchFamily="18" charset="0"/>
              </a:rPr>
              <a:t>Expect greater economic activity around fossil fuels driving M&amp;A</a:t>
            </a:r>
          </a:p>
          <a:p>
            <a:pPr algn="l"/>
            <a:r>
              <a:rPr lang="en-US" sz="2800" dirty="0">
                <a:latin typeface="Garamond" panose="02020404030301010803" pitchFamily="18" charset="0"/>
              </a:rPr>
              <a:t>o	Technology: continued scrutiny, particularly for large 	platforms.</a:t>
            </a:r>
          </a:p>
          <a:p>
            <a:pPr algn="l"/>
            <a:r>
              <a:rPr lang="en-US" sz="2800" dirty="0">
                <a:latin typeface="Garamond" panose="02020404030301010803" pitchFamily="18" charset="0"/>
              </a:rPr>
              <a:t>o	Healthcare: potential for consolidation</a:t>
            </a:r>
          </a:p>
          <a:p>
            <a:pPr algn="l"/>
            <a:r>
              <a:rPr lang="en-US" sz="2800" dirty="0">
                <a:latin typeface="Garamond" panose="02020404030301010803" pitchFamily="18" charset="0"/>
              </a:rPr>
              <a:t>o	Financial Services: relaxed oversight may encourage more 	mergers among banks and fintech firms.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6287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72B7A62-76BA-769F-4DEB-195654BF4D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688"/>
          <a:stretch/>
        </p:blipFill>
        <p:spPr>
          <a:xfrm>
            <a:off x="2522358" y="10"/>
            <a:ext cx="9669642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9B9AFB-C67C-AC0E-13D6-BA8C275E6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1250"/>
            <a:ext cx="9962478" cy="1161826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4400" b="1" i="1" dirty="0">
                <a:latin typeface="Garamond" panose="02020404030301010803" pitchFamily="18" charset="0"/>
              </a:rPr>
            </a:br>
            <a:br>
              <a:rPr lang="en-US" sz="4400" b="1" i="1" dirty="0">
                <a:latin typeface="Garamond" panose="02020404030301010803" pitchFamily="18" charset="0"/>
              </a:rPr>
            </a:br>
            <a:r>
              <a:rPr lang="en-US" sz="4400" b="1" dirty="0">
                <a:latin typeface="Garamond" panose="02020404030301010803" pitchFamily="18" charset="0"/>
              </a:rPr>
              <a:t>Key Challenges and Risks</a:t>
            </a:r>
            <a:br>
              <a:rPr lang="en-US" sz="4400" b="1" i="1" dirty="0">
                <a:latin typeface="Garamond" panose="02020404030301010803" pitchFamily="18" charset="0"/>
              </a:rPr>
            </a:br>
            <a:r>
              <a:rPr lang="en-US" sz="2200" b="1" i="1" dirty="0">
                <a:latin typeface="Garamond" panose="02020404030301010803" pitchFamily="18" charset="0"/>
              </a:rPr>
              <a:t>"If you don't know where you are going, you'll end up someplace else.”</a:t>
            </a:r>
            <a:br>
              <a:rPr lang="en-US" sz="4400" b="1" i="1" dirty="0">
                <a:latin typeface="Garamond" panose="02020404030301010803" pitchFamily="18" charset="0"/>
              </a:rPr>
            </a:br>
            <a:br>
              <a:rPr lang="en-US" sz="4400" dirty="0">
                <a:latin typeface="Garamond" panose="02020404030301010803" pitchFamily="18" charset="0"/>
              </a:rPr>
            </a:br>
            <a:endParaRPr lang="en-US" b="1" dirty="0">
              <a:latin typeface="Garamond" panose="020204040303010108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37E3A8-CDCA-770B-D434-FED5C45B8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0748"/>
            <a:ext cx="10188388" cy="3866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Garamond" panose="02020404030301010803" pitchFamily="18" charset="0"/>
              </a:rPr>
              <a:t>o	Inflation and interest rates remain a wild card.</a:t>
            </a:r>
          </a:p>
          <a:p>
            <a:pPr marL="0" indent="0">
              <a:buNone/>
            </a:pPr>
            <a:r>
              <a:rPr lang="en-US" sz="2000" dirty="0">
                <a:latin typeface="Garamond" panose="02020404030301010803" pitchFamily="18" charset="0"/>
              </a:rPr>
              <a:t>o	CFIUS scrutiny could delay or block cross-border deals.</a:t>
            </a:r>
          </a:p>
          <a:p>
            <a:pPr marL="0" indent="0">
              <a:buNone/>
            </a:pPr>
            <a:r>
              <a:rPr lang="en-US" sz="2000" dirty="0">
                <a:latin typeface="Garamond" panose="02020404030301010803" pitchFamily="18" charset="0"/>
              </a:rPr>
              <a:t>o	Policy shifts may create regulatory uncertainty, affecting investor 	confidence.</a:t>
            </a:r>
          </a:p>
          <a:p>
            <a:pPr marL="0" indent="0">
              <a:buNone/>
            </a:pPr>
            <a:r>
              <a:rPr lang="en-US" sz="2000" dirty="0">
                <a:latin typeface="Garamond" panose="02020404030301010803" pitchFamily="18" charset="0"/>
              </a:rPr>
              <a:t>o	Volatility in tax policy</a:t>
            </a:r>
          </a:p>
          <a:p>
            <a:pPr marL="0" indent="0">
              <a:buNone/>
            </a:pPr>
            <a:r>
              <a:rPr lang="en-US" sz="2000" dirty="0">
                <a:latin typeface="Garamond" panose="02020404030301010803" pitchFamily="18" charset="0"/>
              </a:rPr>
              <a:t>o	Department of Government Efficiency (DOGE):  </a:t>
            </a:r>
          </a:p>
          <a:p>
            <a:pPr lvl="1"/>
            <a:r>
              <a:rPr lang="en-US" sz="1600" dirty="0">
                <a:latin typeface="Garamond" panose="02020404030301010803" pitchFamily="18" charset="0"/>
              </a:rPr>
              <a:t>	Elon, Ron Paul &amp; Vivek have discussed a Government Efficiency Commission</a:t>
            </a:r>
          </a:p>
          <a:p>
            <a:pPr lvl="1"/>
            <a:r>
              <a:rPr lang="en-US" sz="1600" dirty="0">
                <a:latin typeface="Garamond" panose="02020404030301010803" pitchFamily="18" charset="0"/>
              </a:rPr>
              <a:t>Would impact staffing levels at SEC, FTC, Treasury and other US government agencies.</a:t>
            </a:r>
          </a:p>
          <a:p>
            <a:pPr marL="0" indent="0">
              <a:buNone/>
            </a:pPr>
            <a:endParaRPr lang="en-US" sz="20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en-US" sz="20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en-US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6652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23D6BA5-CF36-5B52-B1BC-62A75E146C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688"/>
          <a:stretch/>
        </p:blipFill>
        <p:spPr>
          <a:xfrm>
            <a:off x="2529530" y="10"/>
            <a:ext cx="9669642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F32473-B416-E80F-6F15-3E2D1D113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Garamond" panose="02020404030301010803" pitchFamily="18" charset="0"/>
              </a:rPr>
              <a:t>What If I’m Wrong?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2236297-0A95-2C93-7D59-FA90E2E906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426" y="1825625"/>
            <a:ext cx="9669642" cy="4351338"/>
          </a:xfrm>
        </p:spPr>
        <p:txBody>
          <a:bodyPr/>
          <a:lstStyle/>
          <a:p>
            <a:pPr marL="0" indent="0">
              <a:buNone/>
            </a:pPr>
            <a:endParaRPr lang="en-US" b="1" i="1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en-US" b="1" i="1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en-US" b="1" i="1" dirty="0">
                <a:latin typeface="Garamond" panose="02020404030301010803" pitchFamily="18" charset="0"/>
              </a:rPr>
              <a:t>“I never said most of the things I said.” </a:t>
            </a:r>
          </a:p>
          <a:p>
            <a:pPr marL="0" indent="0">
              <a:buNone/>
            </a:pPr>
            <a:r>
              <a:rPr lang="en-US" b="1" i="1" dirty="0">
                <a:latin typeface="Garamond" panose="02020404030301010803" pitchFamily="18" charset="0"/>
              </a:rPr>
              <a:t>- Yogi Berra </a:t>
            </a:r>
          </a:p>
          <a:p>
            <a:pPr marL="0" indent="0">
              <a:buNone/>
            </a:pPr>
            <a:endParaRPr lang="en-US" sz="24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4831389-A011-63B3-9476-2813D902C837}"/>
              </a:ext>
            </a:extLst>
          </p:cNvPr>
          <p:cNvSpPr txBox="1">
            <a:spLocks/>
          </p:cNvSpPr>
          <p:nvPr/>
        </p:nvSpPr>
        <p:spPr>
          <a:xfrm>
            <a:off x="838200" y="169068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9" name="Picture 2" descr="Biography - Yogi Berra Museum &amp; Learning Center">
            <a:extLst>
              <a:ext uri="{FF2B5EF4-FFF2-40B4-BE49-F238E27FC236}">
                <a16:creationId xmlns:a16="http://schemas.microsoft.com/office/drawing/2014/main" id="{DA0F395D-308E-6EE9-A98A-FCEC804501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000" y="2055803"/>
            <a:ext cx="2770842" cy="3555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92367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BFA417-23BF-11EB-FDE4-227190A7BE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688"/>
          <a:stretch/>
        </p:blipFill>
        <p:spPr>
          <a:xfrm>
            <a:off x="2522358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F4B825-B395-87F5-37A0-3FC7E00FD4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11" y="2375632"/>
            <a:ext cx="5333335" cy="2906373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2F6CD13F-17F8-4A26-387B-D35DC71FB0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97600" y="2055804"/>
            <a:ext cx="4775201" cy="4079526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Garamond" panose="02020404030301010803" pitchFamily="18" charset="0"/>
              </a:rPr>
              <a:t>Partner &amp; Chair of the Business, Corporate, and Tax Department</a:t>
            </a:r>
          </a:p>
          <a:p>
            <a:pPr marL="0" indent="0">
              <a:buNone/>
            </a:pPr>
            <a:r>
              <a:rPr lang="en-US" sz="2400" dirty="0">
                <a:latin typeface="Garamond" panose="02020404030301010803" pitchFamily="18" charset="0"/>
              </a:rPr>
              <a:t>310.281.6374</a:t>
            </a:r>
          </a:p>
          <a:p>
            <a:pPr marL="0" indent="0">
              <a:buNone/>
            </a:pPr>
            <a:r>
              <a:rPr lang="en-US" sz="2400" dirty="0">
                <a:latin typeface="Garamond" panose="02020404030301010803" pitchFamily="18" charset="0"/>
                <a:hlinkClick r:id="rId4"/>
              </a:rPr>
              <a:t>cmanderson@ecjlaw.com</a:t>
            </a:r>
            <a:r>
              <a:rPr lang="en-US" sz="2400" dirty="0">
                <a:latin typeface="Garamond" panose="02020404030301010803" pitchFamily="18" charset="0"/>
              </a:rPr>
              <a:t> </a:t>
            </a:r>
          </a:p>
          <a:p>
            <a:pPr marL="0" indent="0">
              <a:buNone/>
            </a:pPr>
            <a:r>
              <a:rPr lang="en-US" sz="2400" dirty="0">
                <a:latin typeface="Garamond" panose="02020404030301010803" pitchFamily="18" charset="0"/>
              </a:rPr>
              <a:t>linkedin.com/in/</a:t>
            </a:r>
            <a:r>
              <a:rPr lang="en-US" sz="2400" dirty="0" err="1">
                <a:latin typeface="Garamond" panose="02020404030301010803" pitchFamily="18" charset="0"/>
              </a:rPr>
              <a:t>chris-manderson</a:t>
            </a:r>
            <a:r>
              <a:rPr lang="en-US" sz="2400" dirty="0">
                <a:latin typeface="Garamond" panose="02020404030301010803" pitchFamily="18" charset="0"/>
              </a:rPr>
              <a:t> </a:t>
            </a:r>
          </a:p>
          <a:p>
            <a:pPr marL="0" indent="0" algn="ctr">
              <a:buNone/>
            </a:pPr>
            <a:endParaRPr lang="en-US" sz="2400" dirty="0">
              <a:latin typeface="Garamond" panose="02020404030301010803" pitchFamily="18" charset="0"/>
            </a:endParaRPr>
          </a:p>
          <a:p>
            <a:pPr marL="0" indent="0" algn="ctr">
              <a:buNone/>
            </a:pPr>
            <a:r>
              <a:rPr lang="en-US" sz="2400" dirty="0">
                <a:latin typeface="Garamond" panose="02020404030301010803" pitchFamily="18" charset="0"/>
              </a:rPr>
              <a:t>Ervin Cohen &amp; Jessup LLP</a:t>
            </a:r>
          </a:p>
          <a:p>
            <a:pPr marL="0" indent="0" algn="ctr">
              <a:buNone/>
            </a:pPr>
            <a:r>
              <a:rPr lang="en-US" sz="2000" dirty="0">
                <a:latin typeface="Garamond" panose="02020404030301010803" pitchFamily="18" charset="0"/>
              </a:rPr>
              <a:t>9401 Wilshire Boulevard, 12</a:t>
            </a:r>
            <a:r>
              <a:rPr lang="en-US" sz="2000" baseline="30000" dirty="0">
                <a:latin typeface="Garamond" panose="02020404030301010803" pitchFamily="18" charset="0"/>
              </a:rPr>
              <a:t>th</a:t>
            </a:r>
            <a:r>
              <a:rPr lang="en-US" sz="2000" dirty="0">
                <a:latin typeface="Garamond" panose="02020404030301010803" pitchFamily="18" charset="0"/>
              </a:rPr>
              <a:t> Floor</a:t>
            </a:r>
          </a:p>
          <a:p>
            <a:pPr marL="0" indent="0" algn="ctr">
              <a:buNone/>
            </a:pPr>
            <a:r>
              <a:rPr lang="en-US" sz="2000" dirty="0">
                <a:latin typeface="Garamond" panose="02020404030301010803" pitchFamily="18" charset="0"/>
              </a:rPr>
              <a:t>Beverly Hills, CA 90212</a:t>
            </a:r>
          </a:p>
          <a:p>
            <a:pPr algn="l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AF92EAF-A9D1-DFF0-DC96-D5F1FDC0EAC6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9381565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Garamond" panose="02020404030301010803" pitchFamily="18" charset="0"/>
              </a:rPr>
              <a:t>Contact</a:t>
            </a:r>
          </a:p>
        </p:txBody>
      </p:sp>
    </p:spTree>
    <p:extLst>
      <p:ext uri="{BB962C8B-B14F-4D97-AF65-F5344CB8AC3E}">
        <p14:creationId xmlns:p14="http://schemas.microsoft.com/office/powerpoint/2010/main" val="1260523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9CEB52-C11E-3302-4BAF-165BE9A9D5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B4B9CB3-6331-E1A5-B8C2-AC495B6E12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688"/>
          <a:stretch/>
        </p:blipFill>
        <p:spPr>
          <a:xfrm>
            <a:off x="2522358" y="10"/>
            <a:ext cx="9669642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BCB1A4-6B2E-E992-9D7B-74188B25F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30307"/>
            <a:ext cx="9669641" cy="157061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i="1" dirty="0">
                <a:latin typeface="Garamond" panose="02020404030301010803" pitchFamily="18" charset="0"/>
              </a:rPr>
              <a:t>“It’s tough to make predictions… </a:t>
            </a:r>
            <a:br>
              <a:rPr lang="en-US" b="1" i="1" dirty="0">
                <a:latin typeface="Garamond" panose="02020404030301010803" pitchFamily="18" charset="0"/>
              </a:rPr>
            </a:br>
            <a:r>
              <a:rPr lang="en-US" b="1" i="1" dirty="0">
                <a:latin typeface="Garamond" panose="02020404030301010803" pitchFamily="18" charset="0"/>
              </a:rPr>
              <a:t>especially about the future” </a:t>
            </a:r>
            <a:r>
              <a:rPr lang="en-US" dirty="0">
                <a:latin typeface="Garamond" panose="02020404030301010803" pitchFamily="18" charset="0"/>
              </a:rPr>
              <a:t>–</a:t>
            </a:r>
            <a:r>
              <a:rPr lang="en-US" sz="2200" dirty="0">
                <a:latin typeface="Garamond" panose="02020404030301010803" pitchFamily="18" charset="0"/>
              </a:rPr>
              <a:t>Yogi Berra </a:t>
            </a:r>
            <a:br>
              <a:rPr lang="en-US" dirty="0">
                <a:latin typeface="Garamond" panose="02020404030301010803" pitchFamily="18" charset="0"/>
              </a:rPr>
            </a:br>
            <a:endParaRPr lang="en-US" b="1" dirty="0">
              <a:latin typeface="Garamond" panose="020204040303010108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9B5B4A-41EC-D040-FBA2-46A38E843A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endParaRPr lang="en-US" dirty="0">
              <a:latin typeface="Garamond" panose="02020404030301010803" pitchFamily="18" charset="0"/>
            </a:endParaRPr>
          </a:p>
          <a:p>
            <a:endParaRPr lang="en-US" dirty="0"/>
          </a:p>
        </p:txBody>
      </p:sp>
      <p:pic>
        <p:nvPicPr>
          <p:cNvPr id="5" name="Picture 2" descr="Crown Prince Akihito Receiving Customary Yankee Baseball">
            <a:extLst>
              <a:ext uri="{FF2B5EF4-FFF2-40B4-BE49-F238E27FC236}">
                <a16:creationId xmlns:a16="http://schemas.microsoft.com/office/drawing/2014/main" id="{A94A2542-5502-8CAB-5D8A-423BC555C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814" y="1825625"/>
            <a:ext cx="5282005" cy="3861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6637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AA1192-4BCD-C21F-E7FE-6ACC00BF73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E4C5611-584C-A5CA-9DC3-AEA7E94CD2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688"/>
          <a:stretch/>
        </p:blipFill>
        <p:spPr>
          <a:xfrm>
            <a:off x="2522358" y="10"/>
            <a:ext cx="9669642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AC3599C-C1DD-50AE-6864-954A4FB7D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854" y="0"/>
            <a:ext cx="9669642" cy="1667435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>
                <a:latin typeface="Garamond" panose="02020404030301010803" pitchFamily="18" charset="0"/>
              </a:rPr>
            </a:br>
            <a:r>
              <a:rPr lang="en-US" b="1" dirty="0">
                <a:latin typeface="Garamond" panose="02020404030301010803" pitchFamily="18" charset="0"/>
              </a:rPr>
              <a:t>Deal Volume &amp; Value</a:t>
            </a:r>
            <a:br>
              <a:rPr lang="en-US" b="1" dirty="0">
                <a:latin typeface="Garamond" panose="02020404030301010803" pitchFamily="18" charset="0"/>
              </a:rPr>
            </a:br>
            <a:r>
              <a:rPr lang="en-US" sz="2200" b="1" i="1" dirty="0">
                <a:latin typeface="Garamond" panose="02020404030301010803" pitchFamily="18" charset="0"/>
              </a:rPr>
              <a:t>It’s déjà vu all over again.” </a:t>
            </a:r>
            <a:br>
              <a:rPr lang="en-US" sz="2200" b="1" i="1" dirty="0">
                <a:latin typeface="Garamond" panose="02020404030301010803" pitchFamily="18" charset="0"/>
              </a:rPr>
            </a:br>
            <a:r>
              <a:rPr lang="en-US" sz="2200" dirty="0">
                <a:latin typeface="Garamond" panose="02020404030301010803" pitchFamily="18" charset="0"/>
              </a:rPr>
              <a:t>–</a:t>
            </a:r>
            <a:r>
              <a:rPr lang="en-US" sz="2000" dirty="0">
                <a:latin typeface="Garamond" panose="02020404030301010803" pitchFamily="18" charset="0"/>
              </a:rPr>
              <a:t>Yogi Berra</a:t>
            </a:r>
            <a:endParaRPr lang="en-US" sz="2000" b="1" dirty="0">
              <a:latin typeface="Garamond" panose="020204040303010108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D4B8F1-FA1A-DA5B-62C8-406EA1C79A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722" y="1850263"/>
            <a:ext cx="9790355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>
                <a:latin typeface="Garamond" panose="02020404030301010803" pitchFamily="18" charset="0"/>
              </a:rPr>
              <a:t>Trump 1.0:  2017-2020</a:t>
            </a:r>
            <a:endParaRPr lang="en-US" dirty="0">
              <a:latin typeface="Garamond" panose="020204040303010108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Garamond" panose="02020404030301010803" pitchFamily="18" charset="0"/>
              </a:rPr>
              <a:t>Aggregate Deal Volume: Approximately $6.47 trillion (U.S.)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Garamond" panose="02020404030301010803" pitchFamily="18" charset="0"/>
              </a:rPr>
              <a:t>Average Annual Number of Deals: ~10,250 (U.S.)</a:t>
            </a:r>
          </a:p>
          <a:p>
            <a:pPr marL="0" indent="0">
              <a:buNone/>
            </a:pPr>
            <a:endParaRPr lang="en-US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en-US" b="1" dirty="0">
                <a:latin typeface="Garamond" panose="02020404030301010803" pitchFamily="18" charset="0"/>
              </a:rPr>
              <a:t>Biden 2021-2024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Garamond" panose="02020404030301010803" pitchFamily="18" charset="0"/>
              </a:rPr>
              <a:t>Aggregate Deal Volume:  approximately ~$5.46 trillion (through 2023)</a:t>
            </a:r>
          </a:p>
          <a:p>
            <a:pPr lvl="1"/>
            <a:r>
              <a:rPr lang="en-US" dirty="0">
                <a:latin typeface="Garamond" panose="02020404030301010803" pitchFamily="18" charset="0"/>
              </a:rPr>
              <a:t>Not adjusted for inflation.  </a:t>
            </a:r>
          </a:p>
          <a:p>
            <a:r>
              <a:rPr lang="en-US" dirty="0">
                <a:latin typeface="Garamond" panose="02020404030301010803" pitchFamily="18" charset="0"/>
              </a:rPr>
              <a:t>Average Annual Number of Deals: ~10,000 (U.S.)</a:t>
            </a:r>
          </a:p>
          <a:p>
            <a:pPr lvl="1"/>
            <a:r>
              <a:rPr lang="en-US" dirty="0">
                <a:latin typeface="Garamond" panose="02020404030301010803" pitchFamily="18" charset="0"/>
              </a:rPr>
              <a:t>2021 M&amp;A boom from pent-up demand from Covid shutdown</a:t>
            </a:r>
          </a:p>
          <a:p>
            <a:pPr lvl="1"/>
            <a:r>
              <a:rPr lang="en-US" dirty="0">
                <a:latin typeface="Garamond" panose="02020404030301010803" pitchFamily="18" charset="0"/>
              </a:rPr>
              <a:t>Deal volumes declined from 2022-2024 due to interest rates, regulatory pressure, inflation &amp; uncertainty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434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F89C0B-0ADA-4ABE-FA29-9338443DFB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688"/>
          <a:stretch/>
        </p:blipFill>
        <p:spPr>
          <a:xfrm>
            <a:off x="2522358" y="0"/>
            <a:ext cx="9669642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D8E7E1-EEA5-FD00-2B1F-842A67112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8"/>
            <a:ext cx="10515600" cy="96488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Garamond" panose="02020404030301010803" pitchFamily="18" charset="0"/>
              </a:rPr>
              <a:t>What’s Likely to Change</a:t>
            </a:r>
            <a:br>
              <a:rPr lang="en-US" b="1" i="1" dirty="0">
                <a:latin typeface="Garamond" panose="02020404030301010803" pitchFamily="18" charset="0"/>
              </a:rPr>
            </a:br>
            <a:r>
              <a:rPr lang="en-US" sz="2200" b="1" i="1" dirty="0">
                <a:latin typeface="Garamond" panose="02020404030301010803" pitchFamily="18" charset="0"/>
              </a:rPr>
              <a:t>"When you come to a fork in the road, take it.”</a:t>
            </a:r>
            <a:br>
              <a:rPr lang="en-US" sz="2200" b="1" i="1" dirty="0">
                <a:latin typeface="Garamond" panose="02020404030301010803" pitchFamily="18" charset="0"/>
              </a:rPr>
            </a:br>
            <a:endParaRPr lang="en-US" sz="2200" dirty="0">
              <a:latin typeface="Garamond" panose="020204040303010108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E895F6-BF6D-2B6B-7BF2-CB4421BFD6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238" y="2065467"/>
            <a:ext cx="10515600" cy="4111495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>
                <a:latin typeface="Garamond" panose="02020404030301010803" pitchFamily="18" charset="0"/>
              </a:rPr>
              <a:t>Republicans will control the Presidency, &amp; Senate, likely to control House of Representatives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>
                <a:latin typeface="Garamond" panose="02020404030301010803" pitchFamily="18" charset="0"/>
              </a:rPr>
              <a:t>Executive orders (President) v. Legislation (Congress)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>
                <a:latin typeface="Garamond" panose="02020404030301010803" pitchFamily="18" charset="0"/>
              </a:rPr>
              <a:t>Administrative agencies (SEC, FTC, Treasury) are part of the Executive Branch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>
                <a:latin typeface="Garamond" panose="02020404030301010803" pitchFamily="18" charset="0"/>
              </a:rPr>
              <a:t>Securities and Exchange Commission (SEC) enforcement priorities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>
                <a:latin typeface="Garamond" panose="02020404030301010803" pitchFamily="18" charset="0"/>
              </a:rPr>
              <a:t>Committee on Foreign Investment in the United States (CIFUS)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>
                <a:latin typeface="Garamond" panose="02020404030301010803" pitchFamily="18" charset="0"/>
              </a:rPr>
              <a:t>Antitrust:  FTC, DOJ enforcement activity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>
                <a:latin typeface="Garamond" panose="02020404030301010803" pitchFamily="18" charset="0"/>
              </a:rPr>
              <a:t>Tax Policy &amp; Incentives </a:t>
            </a:r>
          </a:p>
          <a:p>
            <a:pPr marL="0" indent="0">
              <a:buNone/>
            </a:pPr>
            <a:endParaRPr lang="en-US" dirty="0">
              <a:latin typeface="Garamond" panose="02020404030301010803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847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DAB349-5212-01EA-90F6-1F5A70A467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A00905A-4410-0ACB-D21B-FB68ED9468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688"/>
          <a:stretch/>
        </p:blipFill>
        <p:spPr>
          <a:xfrm>
            <a:off x="2522358" y="10"/>
            <a:ext cx="9669642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B607AE-BB55-5335-E4E7-DCE627FF5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1976" y="236669"/>
            <a:ext cx="9165516" cy="1201692"/>
          </a:xfrm>
        </p:spPr>
        <p:txBody>
          <a:bodyPr>
            <a:normAutofit fontScale="90000"/>
          </a:bodyPr>
          <a:lstStyle/>
          <a:p>
            <a:pPr algn="ctr"/>
            <a:br>
              <a:rPr lang="en-US" b="1" i="1" dirty="0">
                <a:latin typeface="Garamond" panose="02020404030301010803" pitchFamily="18" charset="0"/>
              </a:rPr>
            </a:br>
            <a:br>
              <a:rPr lang="en-US" b="1" i="1" dirty="0">
                <a:latin typeface="Garamond" panose="02020404030301010803" pitchFamily="18" charset="0"/>
              </a:rPr>
            </a:br>
            <a:br>
              <a:rPr lang="en-US" b="1" i="1" dirty="0">
                <a:latin typeface="Garamond" panose="02020404030301010803" pitchFamily="18" charset="0"/>
              </a:rPr>
            </a:br>
            <a:br>
              <a:rPr lang="en-US" b="1" i="1" dirty="0">
                <a:latin typeface="Garamond" panose="02020404030301010803" pitchFamily="18" charset="0"/>
              </a:rPr>
            </a:br>
            <a:r>
              <a:rPr lang="en-US" b="1" dirty="0">
                <a:latin typeface="Garamond" panose="02020404030301010803" pitchFamily="18" charset="0"/>
              </a:rPr>
              <a:t>Inflation &amp; Interest Rates:</a:t>
            </a:r>
            <a:br>
              <a:rPr lang="en-US" b="1" i="1" dirty="0">
                <a:latin typeface="Garamond" panose="02020404030301010803" pitchFamily="18" charset="0"/>
              </a:rPr>
            </a:br>
            <a:r>
              <a:rPr lang="en-US" sz="2700" b="1" i="1" dirty="0">
                <a:latin typeface="Garamond" panose="02020404030301010803" pitchFamily="18" charset="0"/>
              </a:rPr>
              <a:t>“A nickel </a:t>
            </a:r>
            <a:r>
              <a:rPr lang="en-US" sz="2700" b="1" i="1" dirty="0" err="1">
                <a:latin typeface="Garamond" panose="02020404030301010803" pitchFamily="18" charset="0"/>
              </a:rPr>
              <a:t>ain't</a:t>
            </a:r>
            <a:r>
              <a:rPr lang="en-US" sz="2700" b="1" i="1" dirty="0">
                <a:latin typeface="Garamond" panose="02020404030301010803" pitchFamily="18" charset="0"/>
              </a:rPr>
              <a:t> worth a dime anymore.” </a:t>
            </a:r>
            <a:br>
              <a:rPr lang="en-US" b="1" i="1" dirty="0">
                <a:latin typeface="Garamond" panose="02020404030301010803" pitchFamily="18" charset="0"/>
              </a:rPr>
            </a:br>
            <a:br>
              <a:rPr lang="en-US" dirty="0">
                <a:latin typeface="Garamond" panose="02020404030301010803" pitchFamily="18" charset="0"/>
              </a:rPr>
            </a:br>
            <a:br>
              <a:rPr lang="en-US" dirty="0">
                <a:latin typeface="Garamond" panose="02020404030301010803" pitchFamily="18" charset="0"/>
              </a:rPr>
            </a:br>
            <a:endParaRPr lang="en-US" b="1" dirty="0">
              <a:latin typeface="Garamond" panose="020204040303010108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75F842-073D-5ABC-9679-1E6750B6D2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501" y="1890171"/>
            <a:ext cx="981187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Garamond" panose="02020404030301010803" pitchFamily="18" charset="0"/>
              </a:rPr>
              <a:t>Federal Reserve rate cut of 0.25% November 8, 2024, follows 0.50% cut in September</a:t>
            </a:r>
          </a:p>
          <a:p>
            <a:pPr lvl="1"/>
            <a:r>
              <a:rPr lang="en-US" sz="2000" dirty="0">
                <a:latin typeface="Garamond" panose="02020404030301010803" pitchFamily="18" charset="0"/>
              </a:rPr>
              <a:t>Should increase deal activity by making borrowing cheaper</a:t>
            </a:r>
          </a:p>
          <a:p>
            <a:pPr lvl="1"/>
            <a:r>
              <a:rPr lang="en-US" sz="2000" dirty="0">
                <a:latin typeface="Garamond" panose="02020404030301010803" pitchFamily="18" charset="0"/>
              </a:rPr>
              <a:t>Could increase leverage ratios and deal pricing.</a:t>
            </a:r>
          </a:p>
          <a:p>
            <a:pPr marL="0" indent="0">
              <a:buNone/>
            </a:pPr>
            <a:r>
              <a:rPr lang="en-US" dirty="0">
                <a:latin typeface="Garamond" panose="02020404030301010803" pitchFamily="18" charset="0"/>
              </a:rPr>
              <a:t>Inflation &amp; interest rate hikes depressed deal flow in 2022-2024</a:t>
            </a:r>
          </a:p>
          <a:p>
            <a:pPr marL="0" indent="0">
              <a:buNone/>
            </a:pPr>
            <a:r>
              <a:rPr lang="en-US" b="1" u="sng" dirty="0">
                <a:latin typeface="Garamond" panose="02020404030301010803" pitchFamily="18" charset="0"/>
              </a:rPr>
              <a:t>Uncertainty</a:t>
            </a:r>
            <a:r>
              <a:rPr lang="en-US" b="1" dirty="0">
                <a:latin typeface="Garamond" panose="02020404030301010803" pitchFamily="18" charset="0"/>
              </a:rPr>
              <a:t>:  </a:t>
            </a:r>
            <a:r>
              <a:rPr lang="en-US" dirty="0">
                <a:latin typeface="Garamond" panose="02020404030301010803" pitchFamily="18" charset="0"/>
              </a:rPr>
              <a:t>did the Federal Reserve raise rates too high in 2022-2023?</a:t>
            </a:r>
          </a:p>
          <a:p>
            <a:pPr lvl="1"/>
            <a:r>
              <a:rPr lang="en-US" sz="2000" dirty="0">
                <a:latin typeface="Garamond" panose="02020404030301010803" pitchFamily="18" charset="0"/>
              </a:rPr>
              <a:t>Will the Fed need to over-correct to stimulate economy?  </a:t>
            </a:r>
          </a:p>
          <a:p>
            <a:pPr lvl="1"/>
            <a:r>
              <a:rPr lang="en-US" sz="2000" dirty="0">
                <a:latin typeface="Garamond" panose="02020404030301010803" pitchFamily="18" charset="0"/>
              </a:rPr>
              <a:t>Note:  the Fed is independent of the administration.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420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BFA417-23BF-11EB-FDE4-227190A7BE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688"/>
          <a:stretch/>
        </p:blipFill>
        <p:spPr>
          <a:xfrm>
            <a:off x="2522358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6CD13F-17F8-4A26-387B-D35DC71FB0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9499" y="1511808"/>
            <a:ext cx="9148764" cy="4602745"/>
          </a:xfrm>
          <a:noFill/>
        </p:spPr>
        <p:txBody>
          <a:bodyPr>
            <a:normAutofit fontScale="85000" lnSpcReduction="10000"/>
          </a:bodyPr>
          <a:lstStyle/>
          <a:p>
            <a:pPr algn="l"/>
            <a:r>
              <a:rPr lang="en-US" b="1" dirty="0">
                <a:latin typeface="Garamond" panose="02020404030301010803" pitchFamily="18" charset="0"/>
              </a:rPr>
              <a:t>Under Lina Khan, the Biden FTC aggressively scrutinized technology industry acquisitions such as: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Garamond" panose="02020404030301010803" pitchFamily="18" charset="0"/>
              </a:rPr>
              <a:t>Meta/Facebook (Within Unlimited), Amazon (iRobot-Roomba), and Microsoft (Activision Blizzard), Kroger-Albertsons. 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Garamond" panose="02020404030301010803" pitchFamily="18" charset="0"/>
              </a:rPr>
              <a:t>Regulatory uncertainty and delay has stifled M&amp;A exits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Garamond" panose="02020404030301010803" pitchFamily="18" charset="0"/>
              </a:rPr>
              <a:t>FTC resisted settlements to facilitate deals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Garamond" panose="02020404030301010803" pitchFamily="18" charset="0"/>
              </a:rPr>
              <a:t>Caused downstream effects, especially in the technology investment ecosystem, keeping investments illiquid and stifling new investment.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Garamond" panose="02020404030301010803" pitchFamily="18" charset="0"/>
              </a:rPr>
              <a:t>FTC attempt to invalidate non-compete agreements struck down by courts</a:t>
            </a:r>
          </a:p>
          <a:p>
            <a:pPr algn="l"/>
            <a:r>
              <a:rPr lang="en-US" b="1" dirty="0">
                <a:latin typeface="Garamond" panose="02020404030301010803" pitchFamily="18" charset="0"/>
              </a:rPr>
              <a:t>Biden’s US Department of Justice is going after Google &amp; Apple: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Garamond" panose="02020404030301010803" pitchFamily="18" charset="0"/>
              </a:rPr>
              <a:t>Suing Google over (</a:t>
            </a:r>
            <a:r>
              <a:rPr lang="en-US" dirty="0" err="1">
                <a:latin typeface="Garamond" panose="02020404030301010803" pitchFamily="18" charset="0"/>
              </a:rPr>
              <a:t>i</a:t>
            </a:r>
            <a:r>
              <a:rPr lang="en-US" dirty="0">
                <a:latin typeface="Garamond" panose="02020404030301010803" pitchFamily="18" charset="0"/>
              </a:rPr>
              <a:t>) search, and (ii) advertising monopoly allegations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Garamond" panose="02020404030301010803" pitchFamily="18" charset="0"/>
              </a:rPr>
              <a:t>Suing Apple over monopolizing smartphone markets; App Store</a:t>
            </a:r>
          </a:p>
          <a:p>
            <a:pPr algn="l"/>
            <a:r>
              <a:rPr lang="en-US" b="1" dirty="0">
                <a:latin typeface="Garamond" panose="02020404030301010803" pitchFamily="18" charset="0"/>
              </a:rPr>
              <a:t>Under Trump 2.0 we can expect: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Garamond" panose="02020404030301010803" pitchFamily="18" charset="0"/>
              </a:rPr>
              <a:t>Potential relaxation of antitrust enforcement in non-tech sectors, easing consolidations.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Garamond" panose="02020404030301010803" pitchFamily="18" charset="0"/>
              </a:rPr>
              <a:t>Emphasis on “market efficiency” over traditional anti-monopoly approaches.</a:t>
            </a:r>
          </a:p>
          <a:p>
            <a:pPr algn="l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C369DB8-5C68-6211-FE6E-8E655FA8E9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2500" y="571500"/>
            <a:ext cx="9275763" cy="757238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en-US" sz="4400" b="1" dirty="0">
                <a:latin typeface="Garamond" panose="02020404030301010803" pitchFamily="18" charset="0"/>
              </a:rPr>
              <a:t>Antitrust Policy and Competition Law</a:t>
            </a:r>
            <a:br>
              <a:rPr lang="en-US" sz="2200" b="1" dirty="0">
                <a:latin typeface="Garamond" panose="02020404030301010803" pitchFamily="18" charset="0"/>
              </a:rPr>
            </a:br>
            <a:r>
              <a:rPr lang="en-US" sz="2200" b="1" i="1" dirty="0">
                <a:latin typeface="Garamond" panose="02020404030301010803" pitchFamily="18" charset="0"/>
              </a:rPr>
              <a:t>“We made too many wrong mistakes.”</a:t>
            </a:r>
          </a:p>
        </p:txBody>
      </p:sp>
    </p:spTree>
    <p:extLst>
      <p:ext uri="{BB962C8B-B14F-4D97-AF65-F5344CB8AC3E}">
        <p14:creationId xmlns:p14="http://schemas.microsoft.com/office/powerpoint/2010/main" val="3165872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BFA417-23BF-11EB-FDE4-227190A7BE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688"/>
          <a:stretch/>
        </p:blipFill>
        <p:spPr>
          <a:xfrm>
            <a:off x="2519309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6CD13F-17F8-4A26-387B-D35DC71FB0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2500" y="2116565"/>
            <a:ext cx="9148717" cy="4223897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2800" dirty="0">
                <a:latin typeface="Garamond" panose="02020404030301010803" pitchFamily="18" charset="0"/>
              </a:rPr>
              <a:t>o	Broader definition of “national security” concerns, 	affecting more industries.</a:t>
            </a:r>
          </a:p>
          <a:p>
            <a:pPr marL="1371600" lvl="2" indent="-457200" algn="l">
              <a:buFont typeface="Arial" panose="020B0604020202020204" pitchFamily="34" charset="0"/>
              <a:buChar char="•"/>
            </a:pPr>
            <a:r>
              <a:rPr lang="en-US" sz="2200" dirty="0">
                <a:latin typeface="Garamond" panose="02020404030301010803" pitchFamily="18" charset="0"/>
              </a:rPr>
              <a:t>Cybersecurity &amp; data privacy</a:t>
            </a:r>
          </a:p>
          <a:p>
            <a:pPr marL="1371600" lvl="2" indent="-457200" algn="l">
              <a:buFont typeface="Arial" panose="020B0604020202020204" pitchFamily="34" charset="0"/>
              <a:buChar char="•"/>
            </a:pPr>
            <a:r>
              <a:rPr lang="en-US" sz="2200" dirty="0">
                <a:latin typeface="Garamond" panose="02020404030301010803" pitchFamily="18" charset="0"/>
              </a:rPr>
              <a:t>Artificial intelligence </a:t>
            </a:r>
          </a:p>
          <a:p>
            <a:pPr marL="1371600" lvl="2" indent="-457200" algn="l">
              <a:buFont typeface="Arial" panose="020B0604020202020204" pitchFamily="34" charset="0"/>
              <a:buChar char="•"/>
            </a:pPr>
            <a:r>
              <a:rPr lang="en-US" sz="2200" dirty="0">
                <a:latin typeface="Garamond" panose="02020404030301010803" pitchFamily="18" charset="0"/>
              </a:rPr>
              <a:t>Supply chains &amp; critical infrastructure (energy, communications)</a:t>
            </a:r>
          </a:p>
          <a:p>
            <a:pPr algn="l"/>
            <a:r>
              <a:rPr lang="en-US" sz="2800" dirty="0">
                <a:latin typeface="Garamond" panose="02020404030301010803" pitchFamily="18" charset="0"/>
              </a:rPr>
              <a:t>o	Likely focus on limiting Chinese and Russian investments.</a:t>
            </a:r>
          </a:p>
          <a:p>
            <a:pPr algn="l"/>
            <a:r>
              <a:rPr lang="en-US" sz="2800" dirty="0">
                <a:latin typeface="Garamond" panose="02020404030301010803" pitchFamily="18" charset="0"/>
              </a:rPr>
              <a:t>o	Trump could encourage investment from allied nations 	through streamlined processes</a:t>
            </a:r>
            <a:r>
              <a:rPr lang="en-US" sz="3600" dirty="0">
                <a:latin typeface="Garamond" panose="02020404030301010803" pitchFamily="18" charset="0"/>
              </a:rPr>
              <a:t>.</a:t>
            </a:r>
          </a:p>
          <a:p>
            <a:pPr algn="l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8D28055-6677-AEED-848F-9ED9456661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2500" y="517537"/>
            <a:ext cx="9275763" cy="1081502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en-US" sz="4400" b="1" dirty="0">
                <a:latin typeface="Garamond" panose="02020404030301010803" pitchFamily="18" charset="0"/>
              </a:rPr>
              <a:t>CFIUS (Committee on Foreign Investment in the United States)</a:t>
            </a:r>
            <a:br>
              <a:rPr lang="en-US" sz="4400" b="1" dirty="0">
                <a:latin typeface="Garamond" panose="02020404030301010803" pitchFamily="18" charset="0"/>
              </a:rPr>
            </a:br>
            <a:r>
              <a:rPr lang="en-US" sz="2200" b="1" i="1" dirty="0">
                <a:latin typeface="Garamond" panose="02020404030301010803" pitchFamily="18" charset="0"/>
              </a:rPr>
              <a:t>“Even Napoleon had his Watergate.”</a:t>
            </a:r>
          </a:p>
        </p:txBody>
      </p:sp>
    </p:spTree>
    <p:extLst>
      <p:ext uri="{BB962C8B-B14F-4D97-AF65-F5344CB8AC3E}">
        <p14:creationId xmlns:p14="http://schemas.microsoft.com/office/powerpoint/2010/main" val="2385255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7C4B24-DA41-ED3C-27B8-9FD70B8C8C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44B552A-9EE0-1D4A-32FE-447356ED9F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688"/>
          <a:stretch/>
        </p:blipFill>
        <p:spPr>
          <a:xfrm>
            <a:off x="2522358" y="10"/>
            <a:ext cx="9669642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3A9D24-D812-38F7-6D02-D4E417051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398" y="332852"/>
            <a:ext cx="10170459" cy="1325563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en-US" b="1" dirty="0">
                <a:latin typeface="Garamond" panose="02020404030301010803" pitchFamily="18" charset="0"/>
              </a:rPr>
              <a:t>Securities &amp; Exchange Commission (SEC) Approach to M&amp;A</a:t>
            </a:r>
            <a:br>
              <a:rPr lang="en-US" b="1" dirty="0">
                <a:latin typeface="Garamond" panose="02020404030301010803" pitchFamily="18" charset="0"/>
              </a:rPr>
            </a:br>
            <a:r>
              <a:rPr lang="en-US" sz="2200" b="1" i="1" dirty="0">
                <a:latin typeface="Garamond" panose="02020404030301010803" pitchFamily="18" charset="0"/>
              </a:rPr>
              <a:t>“You can observe a lot just by watching.”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D92765-515A-522B-0E15-02D5753825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257" y="1991257"/>
            <a:ext cx="10515600" cy="429155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>
                <a:latin typeface="Garamond" panose="02020404030301010803" pitchFamily="18" charset="0"/>
              </a:rPr>
              <a:t>o	Likely relaxation of disclosure requirements to reduce M&amp;A 	compliance costs.</a:t>
            </a:r>
          </a:p>
          <a:p>
            <a:pPr marL="0" indent="0">
              <a:buNone/>
            </a:pPr>
            <a:r>
              <a:rPr lang="en-US" dirty="0">
                <a:latin typeface="Garamond" panose="02020404030301010803" pitchFamily="18" charset="0"/>
              </a:rPr>
              <a:t>o	Reduced emphasis on ESG (Environmental, Social, Governance) reporting and cryptocurrency regulation</a:t>
            </a:r>
          </a:p>
          <a:p>
            <a:pPr lvl="1"/>
            <a:r>
              <a:rPr lang="en-US" dirty="0">
                <a:latin typeface="Garamond" panose="02020404030301010803" pitchFamily="18" charset="0"/>
              </a:rPr>
              <a:t>Disclosures on climate, financial impacts of ESG, diversity</a:t>
            </a:r>
          </a:p>
          <a:p>
            <a:pPr lvl="1"/>
            <a:r>
              <a:rPr lang="en-US" dirty="0">
                <a:latin typeface="Garamond" panose="02020404030301010803" pitchFamily="18" charset="0"/>
              </a:rPr>
              <a:t>Crypto:  SEC has alleged that cryptocurrencies are securities, subject to SEC regulation</a:t>
            </a:r>
          </a:p>
          <a:p>
            <a:pPr lvl="1"/>
            <a:r>
              <a:rPr lang="en-US" dirty="0">
                <a:latin typeface="Garamond" panose="02020404030301010803" pitchFamily="18" charset="0"/>
              </a:rPr>
              <a:t>Trump 2.0 will likely de-emphasize ESG disclosure and heavy crypto regulation</a:t>
            </a:r>
          </a:p>
          <a:p>
            <a:pPr marL="0" indent="0">
              <a:buNone/>
            </a:pPr>
            <a:r>
              <a:rPr lang="en-US" dirty="0">
                <a:latin typeface="Garamond" panose="02020404030301010803" pitchFamily="18" charset="0"/>
              </a:rPr>
              <a:t>o	More business-friendly leadership appointments expected, 	</a:t>
            </a:r>
          </a:p>
          <a:p>
            <a:pPr lvl="2"/>
            <a:r>
              <a:rPr lang="en-US" dirty="0">
                <a:latin typeface="Garamond" panose="02020404030301010803" pitchFamily="18" charset="0"/>
              </a:rPr>
              <a:t>Prioritizing efficiency and investor protection</a:t>
            </a:r>
          </a:p>
          <a:p>
            <a:pPr lvl="2"/>
            <a:r>
              <a:rPr lang="en-US" dirty="0">
                <a:latin typeface="Garamond" panose="02020404030301010803" pitchFamily="18" charset="0"/>
              </a:rPr>
              <a:t>De-emphasizing regulation, rulemaking &amp; social policy issues</a:t>
            </a:r>
          </a:p>
          <a:p>
            <a:pPr marL="0" indent="0">
              <a:buNone/>
            </a:pPr>
            <a:r>
              <a:rPr lang="en-US" dirty="0">
                <a:latin typeface="Garamond" panose="02020404030301010803" pitchFamily="18" charset="0"/>
              </a:rPr>
              <a:t>o	Potential for increased SPAC (Special Purpose Acquisition Company) activity with lighter regulation.</a:t>
            </a:r>
          </a:p>
          <a:p>
            <a:pPr marL="0" indent="0">
              <a:buNone/>
            </a:pPr>
            <a:endParaRPr lang="en-US" sz="2000" i="1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en-US" sz="2000" i="1" dirty="0">
                <a:latin typeface="Garamond" panose="02020404030301010803" pitchFamily="18" charset="0"/>
              </a:rPr>
              <a:t>Note: the SEC does not directly regulate M&amp;A.  The SEC’s role in M&amp;A is largely focused on disclosure in public filings such as S-4s.   </a:t>
            </a:r>
          </a:p>
          <a:p>
            <a:pPr marL="457200" lvl="1" indent="0">
              <a:buNone/>
            </a:pPr>
            <a:endParaRPr lang="en-US" dirty="0">
              <a:latin typeface="Garamond" panose="02020404030301010803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36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BFA417-23BF-11EB-FDE4-227190A7BE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688"/>
          <a:stretch/>
        </p:blipFill>
        <p:spPr>
          <a:xfrm>
            <a:off x="-97536" y="0"/>
            <a:ext cx="12289536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FBAE5C-E629-90CC-E4E8-8A473B6FBD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2228" y="389466"/>
            <a:ext cx="9275989" cy="1218108"/>
          </a:xfrm>
          <a:noFill/>
        </p:spPr>
        <p:txBody>
          <a:bodyPr>
            <a:noAutofit/>
          </a:bodyPr>
          <a:lstStyle/>
          <a:p>
            <a:r>
              <a:rPr lang="en-US" sz="4400" b="1" dirty="0">
                <a:latin typeface="Garamond" panose="02020404030301010803" pitchFamily="18" charset="0"/>
              </a:rPr>
              <a:t>Tax Policy and Incentives for Domestic M&amp;A</a:t>
            </a:r>
            <a:br>
              <a:rPr lang="en-US" sz="4400" b="1" dirty="0">
                <a:latin typeface="Garamond" panose="02020404030301010803" pitchFamily="18" charset="0"/>
              </a:rPr>
            </a:br>
            <a:r>
              <a:rPr lang="en-US" sz="2000" b="1" i="1" dirty="0">
                <a:latin typeface="Garamond" panose="02020404030301010803" pitchFamily="18" charset="0"/>
              </a:rPr>
              <a:t>“It </a:t>
            </a:r>
            <a:r>
              <a:rPr lang="en-US" sz="2000" b="1" i="1" dirty="0" err="1">
                <a:latin typeface="Garamond" panose="02020404030301010803" pitchFamily="18" charset="0"/>
              </a:rPr>
              <a:t>ain't</a:t>
            </a:r>
            <a:r>
              <a:rPr lang="en-US" sz="2000" b="1" i="1" dirty="0">
                <a:latin typeface="Garamond" panose="02020404030301010803" pitchFamily="18" charset="0"/>
              </a:rPr>
              <a:t> over till it's over.”</a:t>
            </a:r>
            <a:endParaRPr lang="en-US" sz="2000" i="1" dirty="0">
              <a:latin typeface="Garamond" panose="02020404030301010803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6CD13F-17F8-4A26-387B-D35DC71FB0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240" y="1997040"/>
            <a:ext cx="10810566" cy="4117513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3200" dirty="0">
                <a:latin typeface="Garamond" panose="02020404030301010803" pitchFamily="18" charset="0"/>
              </a:rPr>
              <a:t>o	Some 2017 tax cuts are expiring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>
                <a:latin typeface="Garamond" panose="02020404030301010803" pitchFamily="18" charset="0"/>
              </a:rPr>
              <a:t>Congress will likely make them permanent, lowering tax burdens for individuals.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>
                <a:latin typeface="Garamond" panose="02020404030301010803" pitchFamily="18" charset="0"/>
              </a:rPr>
              <a:t>2017 reduction of the corporate tax rate from 35% to 21% is permanent.</a:t>
            </a:r>
          </a:p>
          <a:p>
            <a:pPr marL="1371600" lvl="2" indent="-457200" algn="l">
              <a:buFont typeface="Arial" panose="020B0604020202020204" pitchFamily="34" charset="0"/>
              <a:buChar char="•"/>
            </a:pPr>
            <a:r>
              <a:rPr lang="en-US" dirty="0">
                <a:latin typeface="Garamond" panose="02020404030301010803" pitchFamily="18" charset="0"/>
              </a:rPr>
              <a:t>Trump campaigned on reducing taxes to 15% for companies manufacturing in US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>
                <a:latin typeface="Garamond" panose="02020404030301010803" pitchFamily="18" charset="0"/>
              </a:rPr>
              <a:t>Trump has promised other tax cuts, such as “no tax on tips” and overtime, which could increase capital formation</a:t>
            </a:r>
          </a:p>
          <a:p>
            <a:pPr algn="l"/>
            <a:r>
              <a:rPr lang="en-US" sz="3200" dirty="0">
                <a:latin typeface="Garamond" panose="02020404030301010803" pitchFamily="18" charset="0"/>
              </a:rPr>
              <a:t>o	Capital gains tax reductions could drive deal-making.</a:t>
            </a:r>
          </a:p>
          <a:p>
            <a:pPr algn="l"/>
            <a:r>
              <a:rPr lang="en-US" sz="3200" dirty="0">
                <a:latin typeface="Garamond" panose="02020404030301010803" pitchFamily="18" charset="0"/>
              </a:rPr>
              <a:t>o	Potential incentives for depreciation could drive asset deals</a:t>
            </a:r>
          </a:p>
          <a:p>
            <a:pPr algn="l"/>
            <a:r>
              <a:rPr lang="en-US" sz="3200" dirty="0">
                <a:latin typeface="Garamond" panose="02020404030301010803" pitchFamily="18" charset="0"/>
              </a:rPr>
              <a:t>	and capital investment.</a:t>
            </a:r>
          </a:p>
        </p:txBody>
      </p:sp>
    </p:spTree>
    <p:extLst>
      <p:ext uri="{BB962C8B-B14F-4D97-AF65-F5344CB8AC3E}">
        <p14:creationId xmlns:p14="http://schemas.microsoft.com/office/powerpoint/2010/main" val="660564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5407</TotalTime>
  <Words>1209</Words>
  <Application>Microsoft Office PowerPoint</Application>
  <PresentationFormat>Widescreen</PresentationFormat>
  <Paragraphs>111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Courier New</vt:lpstr>
      <vt:lpstr>Garamond</vt:lpstr>
      <vt:lpstr>Office Theme</vt:lpstr>
      <vt:lpstr>PowerPoint Presentation</vt:lpstr>
      <vt:lpstr>“It’s tough to make predictions…  especially about the future” –Yogi Berra  </vt:lpstr>
      <vt:lpstr> Deal Volume &amp; Value It’s déjà vu all over again.”  –Yogi Berra</vt:lpstr>
      <vt:lpstr>What’s Likely to Change "When you come to a fork in the road, take it.” </vt:lpstr>
      <vt:lpstr>    Inflation &amp; Interest Rates: “A nickel ain't worth a dime anymore.”    </vt:lpstr>
      <vt:lpstr>Antitrust Policy and Competition Law “We made too many wrong mistakes.”</vt:lpstr>
      <vt:lpstr>CFIUS (Committee on Foreign Investment in the United States) “Even Napoleon had his Watergate.”</vt:lpstr>
      <vt:lpstr>Securities &amp; Exchange Commission (SEC) Approach to M&amp;A “You can observe a lot just by watching.”</vt:lpstr>
      <vt:lpstr>Tax Policy and Incentives for Domestic M&amp;A “It ain't over till it's over.”</vt:lpstr>
      <vt:lpstr>Impact on Environmental, Social, and Governance (ESG) Standards ”I'm not going to buy my kids an encyclopedia. Let them walk to school like I did.”</vt:lpstr>
      <vt:lpstr>Sector-Specific Impacts on M&amp;A “In baseball, you don't know nothing.”</vt:lpstr>
      <vt:lpstr>  Key Challenges and Risks "If you don't know where you are going, you'll end up someplace else.”  </vt:lpstr>
      <vt:lpstr>What If I’m Wrong?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SUCCESSION</dc:title>
  <dc:creator>Zoey Dotson</dc:creator>
  <cp:lastModifiedBy>Zoey Dotson</cp:lastModifiedBy>
  <cp:revision>57</cp:revision>
  <cp:lastPrinted>2024-05-28T19:50:03Z</cp:lastPrinted>
  <dcterms:created xsi:type="dcterms:W3CDTF">2023-06-21T18:54:56Z</dcterms:created>
  <dcterms:modified xsi:type="dcterms:W3CDTF">2025-04-04T16:23:49Z</dcterms:modified>
</cp:coreProperties>
</file>